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5"/>
  </p:notesMasterIdLst>
  <p:sldIdLst>
    <p:sldId id="256" r:id="rId2"/>
    <p:sldId id="293" r:id="rId3"/>
    <p:sldId id="291" r:id="rId4"/>
    <p:sldId id="292" r:id="rId5"/>
    <p:sldId id="257" r:id="rId6"/>
    <p:sldId id="259" r:id="rId7"/>
    <p:sldId id="276" r:id="rId8"/>
    <p:sldId id="278" r:id="rId9"/>
    <p:sldId id="279" r:id="rId10"/>
    <p:sldId id="280" r:id="rId11"/>
    <p:sldId id="285" r:id="rId12"/>
    <p:sldId id="281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275" r:id="rId23"/>
    <p:sldId id="26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CC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31E2C5-81B3-42C4-B043-72C5D5100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535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6AD1-CFCA-48D6-B28E-8AEBDB533B58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235DBD-5660-43E5-913E-2F79F13F4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248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A31A5-370A-4CD9-BA9F-FA8F50B1F0BD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050F-E7C7-49D0-AEA8-99919376B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6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0ECFD-77BC-4CAB-875F-0D0A7C679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08D49-BB88-49EB-8D48-E5F2B19AEC21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21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068C3-B288-4D5D-814D-C0DAFBB5CC60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21911-69B4-4293-B6E9-A031DE348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656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8FBD8-5B73-4340-93E7-D87255296BB9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0FAC3F9-E615-4333-8468-C78B68420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306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77DE2-B873-4721-AA97-43914D250CC1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4F6BB-B2CE-4F56-89FE-E1EB4CBFF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98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E022E-4510-459F-9324-4D3BD5930F37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C42233E-45C8-4E84-BAB8-3A9513FF7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523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FD288-4279-4116-AEBB-694DC6B47425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9CEC7-5B55-4D8D-98AF-267AF787B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024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03390-D37D-4E28-89D2-CC84CC33A01D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3D0371-DEE2-41FB-AB2A-89F5ECE1B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2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68F17F6-258B-43E6-B9F9-00081F1A4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C9373-F01E-4D0D-9B62-5D924EC03536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662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C55A2-E7BC-45C4-854B-FD59DF43B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578D8-9D0C-4148-A0D9-202521850B89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64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0CEB47E-EDA7-4ED6-B7FE-B39A9304CB65}" type="datetime1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94C5416-D512-4938-82CC-8E6056DB3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onts.ru/camera/camera.asp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32EA044F-5E80-43CA-B7F4-BDF67869D7A1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0F6C09-A20D-4932-B531-0324DE8ECC0A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476250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Персонифицированная </a:t>
            </a:r>
            <a:r>
              <a:rPr lang="ru-RU" altLang="ru-RU" sz="2800" dirty="0" smtClean="0"/>
              <a:t>модель повышения квалификации специалиста</a:t>
            </a:r>
            <a:endParaRPr lang="ru-RU" altLang="ru-RU" sz="2800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28675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D066C2D5-B6A4-4789-B586-2AAE45317852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843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27DC9-8894-40D3-BBE8-D767B49ADA8C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2867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500" smtClean="0">
                <a:solidFill>
                  <a:srgbClr val="FF0000"/>
                </a:solidFill>
              </a:rPr>
              <a:t>3.</a:t>
            </a:r>
            <a:r>
              <a:rPr lang="ru-RU" altLang="ru-RU" sz="2500" smtClean="0"/>
              <a:t> На </a:t>
            </a:r>
            <a:r>
              <a:rPr lang="ru-RU" altLang="ru-RU" sz="2500" i="1" smtClean="0">
                <a:solidFill>
                  <a:srgbClr val="FF0000"/>
                </a:solidFill>
              </a:rPr>
              <a:t>этапе моделирования</a:t>
            </a:r>
            <a:r>
              <a:rPr lang="ru-RU" altLang="ru-RU" sz="2500" i="1" smtClean="0"/>
              <a:t> </a:t>
            </a:r>
            <a:r>
              <a:rPr lang="ru-RU" altLang="ru-RU" sz="2500" smtClean="0"/>
              <a:t>осуществляется </a:t>
            </a:r>
            <a:r>
              <a:rPr lang="ru-RU" altLang="ru-RU" sz="2500" smtClean="0">
                <a:solidFill>
                  <a:srgbClr val="0066FF"/>
                </a:solidFill>
              </a:rPr>
              <a:t>разработка комплекса нормативных подпрограмм</a:t>
            </a:r>
            <a:r>
              <a:rPr lang="ru-RU" altLang="ru-RU" sz="2500" smtClean="0"/>
              <a:t> – управленческих, педагогических, сервисных и других как соорганизованных деятельностей разных субъектов образования.</a:t>
            </a:r>
          </a:p>
          <a:p>
            <a:pPr eaLnBrk="1" hangingPunct="1">
              <a:lnSpc>
                <a:spcPct val="80000"/>
              </a:lnSpc>
            </a:pPr>
            <a:endParaRPr lang="ru-RU" altLang="ru-RU" sz="2500" i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500" i="1" smtClean="0">
                <a:solidFill>
                  <a:srgbClr val="FF0000"/>
                </a:solidFill>
              </a:rPr>
              <a:t>4.-5.  Этап реализации</a:t>
            </a:r>
            <a:r>
              <a:rPr lang="ru-RU" altLang="ru-RU" sz="2500" i="1" smtClean="0"/>
              <a:t> </a:t>
            </a:r>
            <a:r>
              <a:rPr lang="ru-RU" altLang="ru-RU" sz="2500" smtClean="0"/>
              <a:t>индивидуального</a:t>
            </a:r>
            <a:r>
              <a:rPr lang="ru-RU" altLang="ru-RU" sz="2500" i="1" smtClean="0"/>
              <a:t> </a:t>
            </a:r>
            <a:r>
              <a:rPr lang="ru-RU" altLang="ru-RU" sz="2500" smtClean="0"/>
              <a:t>проекта тесно связан с </a:t>
            </a:r>
            <a:r>
              <a:rPr lang="ru-RU" altLang="ru-RU" sz="2500" i="1" smtClean="0">
                <a:solidFill>
                  <a:srgbClr val="FF0000"/>
                </a:solidFill>
              </a:rPr>
              <a:t>рефлексивно-экспертным этапом</a:t>
            </a:r>
            <a:r>
              <a:rPr lang="ru-RU" altLang="ru-RU" sz="2500" i="1" smtClean="0"/>
              <a:t>, </a:t>
            </a:r>
            <a:r>
              <a:rPr lang="ru-RU" altLang="ru-RU" sz="2500" smtClean="0"/>
              <a:t>который в качестве самостоятельного можно выделить лишь логически, так как конкретные шаги по его осуществлению </a:t>
            </a:r>
            <a:r>
              <a:rPr lang="ru-RU" altLang="ru-RU" sz="2500" b="1" smtClean="0">
                <a:solidFill>
                  <a:srgbClr val="0066FF"/>
                </a:solidFill>
              </a:rPr>
              <a:t>сопровождаются текущей рефлексивной диагностикой и экспертизой результатов и последствий</a:t>
            </a:r>
            <a:r>
              <a:rPr lang="ru-RU" altLang="ru-RU" sz="2500" b="1" smtClean="0"/>
              <a:t>,</a:t>
            </a:r>
            <a:r>
              <a:rPr lang="ru-RU" altLang="ru-RU" sz="2500" smtClean="0"/>
              <a:t> позволяющих вносить необходимые коррективы в индивидуальный проект в целом, и в его отдельные разделы.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CC00"/>
                </a:solidFill>
              </a:rPr>
              <a:t>Профессиональное развитие педагогов в процессе модернизации образования</a:t>
            </a:r>
          </a:p>
        </p:txBody>
      </p:sp>
      <p:sp>
        <p:nvSpPr>
          <p:cNvPr id="29699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3447C775-6AFD-4DF0-8411-F8B7666BF0F6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945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D3AFBB-7BC0-40BA-8447-BF9D2CEF4493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970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600" b="1" smtClean="0"/>
              <a:t>Следующая – </a:t>
            </a:r>
            <a:r>
              <a:rPr lang="ru-RU" altLang="ru-RU" sz="2600" b="1" smtClean="0">
                <a:solidFill>
                  <a:srgbClr val="FF0000"/>
                </a:solidFill>
              </a:rPr>
              <a:t>вторая, концептуальная позиция</a:t>
            </a:r>
            <a:r>
              <a:rPr lang="ru-RU" altLang="ru-RU" sz="2600" b="1" smtClean="0"/>
              <a:t>,</a:t>
            </a:r>
            <a:r>
              <a:rPr lang="ru-RU" altLang="ru-RU" sz="2600" smtClean="0"/>
              <a:t> связанная с первой, – </a:t>
            </a:r>
            <a:r>
              <a:rPr lang="ru-RU" altLang="ru-RU" sz="2600" b="1" smtClean="0">
                <a:solidFill>
                  <a:srgbClr val="FF0000"/>
                </a:solidFill>
              </a:rPr>
              <a:t>это условия</a:t>
            </a:r>
            <a:r>
              <a:rPr lang="ru-RU" altLang="ru-RU" sz="2600" b="1" smtClean="0"/>
              <a:t>,</a:t>
            </a:r>
            <a:r>
              <a:rPr lang="ru-RU" altLang="ru-RU" sz="2600" smtClean="0"/>
              <a:t> при которых возможно подобное переосмысление. Главное, но не единственное из этих условий – </a:t>
            </a:r>
            <a:r>
              <a:rPr lang="ru-RU" altLang="ru-RU" sz="2600" b="1" smtClean="0"/>
              <a:t>новые, ожидаемые профессиональные компетенции современного педагога; их состав и средства культивирования</a:t>
            </a:r>
            <a:r>
              <a:rPr lang="ru-RU" altLang="ru-RU" sz="26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ru-RU" altLang="ru-RU" sz="26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66FF"/>
                </a:solidFill>
              </a:rPr>
              <a:t>Но это уже другая проблема и другая тема, которая также требует специального рассмотрения…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30723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A35CCA55-F0F3-4DBD-B932-F8782BB8AD8E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048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ADFD-0E08-40EB-A75C-7DD224395C7E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3072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500" b="1" smtClean="0">
                <a:solidFill>
                  <a:srgbClr val="0066FF"/>
                </a:solidFill>
              </a:rPr>
              <a:t>Третья – и в этом смысле завершающая концептуальная позиция</a:t>
            </a:r>
            <a:r>
              <a:rPr lang="ru-RU" altLang="ru-RU" sz="2500" smtClean="0"/>
              <a:t> – это </a:t>
            </a:r>
            <a:r>
              <a:rPr lang="ru-RU" altLang="ru-RU" sz="2500" b="1" smtClean="0">
                <a:solidFill>
                  <a:srgbClr val="FF0000"/>
                </a:solidFill>
              </a:rPr>
              <a:t>сама структура и технология реализации</a:t>
            </a:r>
            <a:r>
              <a:rPr lang="ru-RU" altLang="ru-RU" sz="2500" smtClean="0">
                <a:solidFill>
                  <a:srgbClr val="FF0000"/>
                </a:solidFill>
              </a:rPr>
              <a:t> </a:t>
            </a:r>
            <a:r>
              <a:rPr lang="ru-RU" altLang="ru-RU" sz="2500" b="1" smtClean="0">
                <a:solidFill>
                  <a:srgbClr val="FF0000"/>
                </a:solidFill>
              </a:rPr>
              <a:t>образовательной программы профессионального развития педагога</a:t>
            </a:r>
            <a:r>
              <a:rPr lang="ru-RU" altLang="ru-RU" sz="2500" b="1" smtClean="0"/>
              <a:t> – </a:t>
            </a:r>
            <a:r>
              <a:rPr lang="ru-RU" altLang="ru-RU" sz="2500" smtClean="0"/>
              <a:t>его сознания, деятельности и профессионального сообщества. </a:t>
            </a:r>
          </a:p>
          <a:p>
            <a:pPr eaLnBrk="1" hangingPunct="1">
              <a:lnSpc>
                <a:spcPct val="90000"/>
              </a:lnSpc>
            </a:pPr>
            <a:endParaRPr lang="ru-RU" altLang="ru-RU" sz="250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500" smtClean="0"/>
              <a:t>Очевидно, что ее построение во многом определяется теми требуемыми компетенциями, которые необходимы для проектирования образовательной  программы (или отдельной подпрограммы) в собственном образовательном институте.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496300" cy="990600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/>
              <a:t>При каких условиях повышение квалификации становится персонифицированным = развивающим?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4213" y="1700213"/>
            <a:ext cx="8135937" cy="48244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000" b="1" smtClean="0"/>
              <a:t>ЕСЛИ УЧИТЕЛЬ:</a:t>
            </a:r>
          </a:p>
          <a:p>
            <a:pPr marL="0" indent="0" eaLnBrk="1" hangingPunct="1"/>
            <a:r>
              <a:rPr lang="ru-RU" altLang="ru-RU" sz="2300" smtClean="0"/>
              <a:t>готов сделать грамотный выбор нужного учебного курса (программы), </a:t>
            </a:r>
            <a:r>
              <a:rPr lang="ru-RU" altLang="ru-RU" sz="2300" b="1" smtClean="0"/>
              <a:t>результатом</a:t>
            </a:r>
            <a:r>
              <a:rPr lang="ru-RU" altLang="ru-RU" sz="2300" smtClean="0"/>
              <a:t> освоения которого станет обеспечение качества образования, отвечающего требованиям ФГОС;</a:t>
            </a:r>
          </a:p>
          <a:p>
            <a:pPr marL="0" indent="0" eaLnBrk="1" hangingPunct="1"/>
            <a:r>
              <a:rPr lang="ru-RU" altLang="ru-RU" sz="2300" smtClean="0"/>
              <a:t>умеет делать выбор на основе </a:t>
            </a:r>
            <a:r>
              <a:rPr lang="ru-RU" altLang="ru-RU" sz="2300" b="1" smtClean="0"/>
              <a:t>собственной оценки ситуации</a:t>
            </a:r>
            <a:r>
              <a:rPr lang="ru-RU" altLang="ru-RU" sz="2300" smtClean="0"/>
              <a:t> и </a:t>
            </a:r>
            <a:r>
              <a:rPr lang="ru-RU" altLang="ru-RU" sz="2300" b="1" smtClean="0"/>
              <a:t>результатов собственного действия</a:t>
            </a:r>
            <a:r>
              <a:rPr lang="ru-RU" altLang="ru-RU" sz="2300" smtClean="0"/>
              <a:t>; </a:t>
            </a:r>
          </a:p>
          <a:p>
            <a:pPr marL="0" indent="0" eaLnBrk="1" hangingPunct="1"/>
            <a:r>
              <a:rPr lang="ru-RU" altLang="ru-RU" sz="2300" smtClean="0"/>
              <a:t>видит свою деятельность как </a:t>
            </a:r>
            <a:r>
              <a:rPr lang="ru-RU" altLang="ru-RU" sz="2300" b="1" smtClean="0"/>
              <a:t>целое</a:t>
            </a:r>
            <a:r>
              <a:rPr lang="ru-RU" altLang="ru-RU" sz="2300" smtClean="0"/>
              <a:t> и понимает </a:t>
            </a:r>
            <a:r>
              <a:rPr lang="ru-RU" altLang="ru-RU" sz="2300" b="1" smtClean="0"/>
              <a:t>перспективы ее развития;</a:t>
            </a:r>
          </a:p>
          <a:p>
            <a:pPr marL="0" indent="0" eaLnBrk="1" hangingPunct="1"/>
            <a:r>
              <a:rPr lang="ru-RU" altLang="ru-RU" sz="2300" smtClean="0"/>
              <a:t>умеет соотносить и </a:t>
            </a:r>
            <a:r>
              <a:rPr lang="ru-RU" altLang="ru-RU" sz="2300" b="1" smtClean="0"/>
              <a:t>согласовывать свой выбор с задачами деятельности и развития школы в целом</a:t>
            </a:r>
            <a:r>
              <a:rPr lang="ru-RU" altLang="ru-RU" sz="2300" smtClean="0"/>
              <a:t>;</a:t>
            </a:r>
          </a:p>
          <a:p>
            <a:pPr marL="0" indent="0" eaLnBrk="1" hangingPunct="1"/>
            <a:r>
              <a:rPr lang="ru-RU" altLang="ru-RU" sz="2300" smtClean="0"/>
              <a:t>…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30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4144DAE-F070-490B-B957-199BEE0C701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68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496300" cy="990600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/>
              <a:t>При каких условиях повышение квалификации становится персонифицированным = развивающим?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11188" y="1700213"/>
            <a:ext cx="8281987" cy="468153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000" b="1" smtClean="0"/>
              <a:t>ЕСЛИ РУКОВОДИТЕЛИ ШКОЛЫ: </a:t>
            </a:r>
          </a:p>
          <a:p>
            <a:pPr marL="0" indent="0" eaLnBrk="1" hangingPunct="1"/>
            <a:r>
              <a:rPr lang="ru-RU" altLang="ru-RU" sz="2000" smtClean="0"/>
              <a:t>умеют четко формулировать </a:t>
            </a:r>
            <a:r>
              <a:rPr lang="ru-RU" altLang="ru-RU" sz="2000" b="1" smtClean="0"/>
              <a:t>задачи деятельности и развития школы</a:t>
            </a:r>
            <a:r>
              <a:rPr lang="ru-RU" altLang="ru-RU" sz="2000" smtClean="0"/>
              <a:t> с учетом ее особенностей и определять </a:t>
            </a:r>
            <a:r>
              <a:rPr lang="ru-RU" altLang="ru-RU" sz="2000" b="1" smtClean="0"/>
              <a:t>необходимые для этого направления развития кадрового потенциала</a:t>
            </a:r>
            <a:r>
              <a:rPr lang="ru-RU" altLang="ru-RU" sz="2000" smtClean="0"/>
              <a:t>, </a:t>
            </a:r>
            <a:r>
              <a:rPr lang="ru-RU" altLang="ru-RU" sz="2000" b="1" smtClean="0"/>
              <a:t>компетентности</a:t>
            </a:r>
            <a:r>
              <a:rPr lang="ru-RU" altLang="ru-RU" sz="2000" smtClean="0"/>
              <a:t> и </a:t>
            </a:r>
            <a:r>
              <a:rPr lang="ru-RU" altLang="ru-RU" sz="2000" b="1" smtClean="0"/>
              <a:t>квалификации</a:t>
            </a:r>
            <a:r>
              <a:rPr lang="ru-RU" altLang="ru-RU" sz="2000" smtClean="0"/>
              <a:t> работников;</a:t>
            </a:r>
          </a:p>
          <a:p>
            <a:pPr marL="0" indent="0" eaLnBrk="1" hangingPunct="1"/>
            <a:r>
              <a:rPr lang="ru-RU" altLang="ru-RU" sz="2000" smtClean="0"/>
              <a:t>готовы формулировать </a:t>
            </a:r>
            <a:r>
              <a:rPr lang="ru-RU" altLang="ru-RU" sz="2000" b="1" smtClean="0"/>
              <a:t>управленческий заказ</a:t>
            </a:r>
            <a:r>
              <a:rPr lang="ru-RU" altLang="ru-RU" sz="2000" smtClean="0"/>
              <a:t> (техническое задание) на повышение квалификации конкретных педагогических работников; </a:t>
            </a:r>
          </a:p>
          <a:p>
            <a:pPr marL="0" indent="0" eaLnBrk="1" hangingPunct="1"/>
            <a:r>
              <a:rPr lang="ru-RU" altLang="ru-RU" sz="2000" smtClean="0"/>
              <a:t>умеют</a:t>
            </a:r>
            <a:r>
              <a:rPr lang="ru-RU" altLang="ru-RU" sz="2000" b="1" smtClean="0"/>
              <a:t> согласовывать управленческий заказ и индивидуальный выбор</a:t>
            </a:r>
            <a:r>
              <a:rPr lang="ru-RU" altLang="ru-RU" sz="2000" smtClean="0"/>
              <a:t> конкретного работника школы;</a:t>
            </a:r>
          </a:p>
          <a:p>
            <a:pPr marL="0" indent="0" eaLnBrk="1" hangingPunct="1"/>
            <a:r>
              <a:rPr lang="ru-RU" altLang="ru-RU" sz="2000" smtClean="0"/>
              <a:t> умеют связать </a:t>
            </a:r>
            <a:r>
              <a:rPr lang="ru-RU" altLang="ru-RU" sz="2000" b="1" smtClean="0"/>
              <a:t>качество результатов повышения квалификации</a:t>
            </a:r>
            <a:r>
              <a:rPr lang="ru-RU" altLang="ru-RU" sz="2000" smtClean="0"/>
              <a:t> с проведением </a:t>
            </a:r>
            <a:r>
              <a:rPr lang="ru-RU" altLang="ru-RU" sz="2000" b="1" smtClean="0"/>
              <a:t>аттестации педагогических кадров</a:t>
            </a:r>
            <a:r>
              <a:rPr lang="ru-RU" altLang="ru-RU" sz="2000" smtClean="0"/>
              <a:t>, распределением </a:t>
            </a:r>
            <a:r>
              <a:rPr lang="ru-RU" altLang="ru-RU" sz="2000" b="1" smtClean="0"/>
              <a:t>стимулирующих выплат</a:t>
            </a:r>
            <a:r>
              <a:rPr lang="ru-RU" altLang="ru-RU" sz="2000" smtClean="0"/>
              <a:t>. </a:t>
            </a: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0" y="1271588"/>
            <a:ext cx="533400" cy="244475"/>
          </a:xfrm>
          <a:prstGeom prst="rect">
            <a:avLst/>
          </a:prstGeom>
          <a:noFill/>
        </p:spPr>
        <p:txBody>
          <a:bodyPr anchor="ctr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541E3B4-CF02-4DED-A8F2-F9542FF096E9}" type="slidenum">
              <a:rPr lang="ru-RU" sz="1400" b="1">
                <a:solidFill>
                  <a:srgbClr val="FFFFFF"/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400" b="1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ъект 2"/>
          <p:cNvSpPr>
            <a:spLocks noGrp="1"/>
          </p:cNvSpPr>
          <p:nvPr>
            <p:ph sz="quarter" idx="4294967295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/>
            <a:r>
              <a:rPr lang="ru-RU" altLang="ru-RU" sz="3200" smtClean="0"/>
              <a:t> </a:t>
            </a:r>
            <a:r>
              <a:rPr lang="ru-RU" altLang="ru-RU" sz="2600" b="1" smtClean="0"/>
              <a:t>ЧЕМУ БУДУ УЧИТЬСЯ?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smtClean="0"/>
              <a:t>Ответственность за то, что выбирает учитель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smtClean="0"/>
              <a:t>(мотивы выбора курсов и программ обучения, обоснованность, нацеленность на результат и др.) </a:t>
            </a:r>
          </a:p>
          <a:p>
            <a:pPr marL="0" indent="0" eaLnBrk="1" hangingPunct="1"/>
            <a:r>
              <a:rPr lang="ru-RU" altLang="ru-RU" sz="2600" b="1" smtClean="0"/>
              <a:t> ДЛЯ ЧЕГО, С КАКОЙ ЦЕЛЬЮ БУДУ УЧИТЬСЯ?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smtClean="0"/>
              <a:t>Ответственность за то, насколько точно (адекватно) сделан выбор, проведен самоанализ собственных потребностей в профессиональном росте</a:t>
            </a:r>
          </a:p>
          <a:p>
            <a:pPr marL="0" indent="0" eaLnBrk="1" hangingPunct="1"/>
            <a:r>
              <a:rPr lang="ru-RU" altLang="ru-RU" sz="2600" smtClean="0"/>
              <a:t> </a:t>
            </a:r>
            <a:r>
              <a:rPr lang="ru-RU" altLang="ru-RU" sz="2600" b="1" smtClean="0"/>
              <a:t>ВОСТРЕБОВАН ЛИ МОЙ ВЫБОР ШКОЛОЙ? </a:t>
            </a:r>
            <a:r>
              <a:rPr lang="ru-RU" altLang="ru-RU" sz="2400" smtClean="0"/>
              <a:t>Ответственность за согласование сделанного выбора с руководителями и коллегами школы</a:t>
            </a:r>
            <a:r>
              <a:rPr lang="ru-RU" altLang="ru-RU" sz="2600" smtClean="0"/>
              <a:t> </a:t>
            </a:r>
          </a:p>
          <a:p>
            <a:pPr marL="0" indent="0" eaLnBrk="1" hangingPunct="1"/>
            <a:endParaRPr lang="ru-RU" altLang="ru-RU" sz="2600" b="1" smtClean="0"/>
          </a:p>
          <a:p>
            <a:pPr marL="0" indent="0" eaLnBrk="1" hangingPunct="1"/>
            <a:endParaRPr lang="ru-RU" altLang="ru-RU" sz="2600" b="1" smtClean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0" y="1271588"/>
            <a:ext cx="533400" cy="244475"/>
          </a:xfrm>
          <a:prstGeom prst="rect">
            <a:avLst/>
          </a:prstGeom>
          <a:noFill/>
        </p:spPr>
        <p:txBody>
          <a:bodyPr anchor="ctr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3432646-16DB-46CE-9761-58BF81DDCD02}" type="slidenum">
              <a:rPr lang="ru-RU" sz="1400" b="1">
                <a:solidFill>
                  <a:srgbClr val="FFFFFF"/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400" b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5530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2775" y="228600"/>
            <a:ext cx="8280400" cy="9906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/>
              <a:t>Усиление ответственности УЧИТЕЛЯ за результат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410771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В чем состоит ответственность выбора УЧИТЕЛЯ?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611188" y="1628775"/>
            <a:ext cx="8424862" cy="49276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smtClean="0"/>
              <a:t>Учитель персонально отвечает за результаты своего повышения квалификации:</a:t>
            </a:r>
          </a:p>
          <a:p>
            <a:pPr marL="0" indent="0" eaLnBrk="1" hangingPunct="1"/>
            <a:r>
              <a:rPr lang="ru-RU" altLang="ru-RU" sz="2800" b="1" smtClean="0"/>
              <a:t>разработку конкретного, значимого для школы проекта;</a:t>
            </a:r>
          </a:p>
          <a:p>
            <a:pPr marL="0" indent="0" eaLnBrk="1" hangingPunct="1"/>
            <a:r>
              <a:rPr lang="ru-RU" altLang="ru-RU" sz="2800" b="1" smtClean="0"/>
              <a:t>качественные изменения своей педагогической деятельности;</a:t>
            </a:r>
          </a:p>
          <a:p>
            <a:pPr marL="0" indent="0" eaLnBrk="1" hangingPunct="1"/>
            <a:r>
              <a:rPr lang="ru-RU" altLang="ru-RU" sz="2800" b="1" smtClean="0"/>
              <a:t>качественные изменения учебных достижений учащихся.  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58B7B9D-B21E-493A-B9EE-C785B8F0654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9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/>
              <a:t>Усиление ответственности РУКОВОДИТЕЛЕЙ ШКОЛЫ за результат повышения квалификации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8313" y="1773238"/>
            <a:ext cx="8296275" cy="47085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200" smtClean="0"/>
              <a:t>Руководители школы персонально отвечают за обеспечение своевременного и соответствующего потребностям школы повышение квалификации кадров:</a:t>
            </a:r>
          </a:p>
          <a:p>
            <a:pPr marL="0" indent="0" eaLnBrk="1" hangingPunct="1"/>
            <a:r>
              <a:rPr lang="ru-RU" altLang="ru-RU" sz="2200" b="1" smtClean="0"/>
              <a:t>наличие внятного технического задания</a:t>
            </a:r>
            <a:r>
              <a:rPr lang="ru-RU" altLang="ru-RU" sz="2200" smtClean="0"/>
              <a:t> на повышение квалификации конкретного работника, согласованное с последним с учетом </a:t>
            </a:r>
            <a:r>
              <a:rPr lang="ru-RU" altLang="ru-RU" sz="2200" b="1" smtClean="0"/>
              <a:t>реализуемой в школе комплексной программы развития</a:t>
            </a:r>
            <a:r>
              <a:rPr lang="ru-RU" altLang="ru-RU" sz="2200" smtClean="0"/>
              <a:t>, особенностей </a:t>
            </a:r>
            <a:r>
              <a:rPr lang="ru-RU" altLang="ru-RU" sz="2200" b="1" smtClean="0"/>
              <a:t>тех проектов, в которые включен конкретный учитель</a:t>
            </a:r>
            <a:r>
              <a:rPr lang="ru-RU" altLang="ru-RU" sz="2200" smtClean="0"/>
              <a:t>, направляющийся на обучение; </a:t>
            </a:r>
          </a:p>
          <a:p>
            <a:pPr marL="0" indent="0" eaLnBrk="1" hangingPunct="1"/>
            <a:r>
              <a:rPr lang="ru-RU" altLang="ru-RU" sz="2200" smtClean="0"/>
              <a:t>создание внутришкольной </a:t>
            </a:r>
            <a:r>
              <a:rPr lang="ru-RU" altLang="ru-RU" sz="2200" b="1" smtClean="0"/>
              <a:t>системы стимулирующих мер профессионального развития</a:t>
            </a:r>
            <a:r>
              <a:rPr lang="ru-RU" altLang="ru-RU" sz="2200" smtClean="0"/>
              <a:t>; </a:t>
            </a:r>
          </a:p>
          <a:p>
            <a:pPr marL="0" indent="0" eaLnBrk="1" hangingPunct="1"/>
            <a:r>
              <a:rPr lang="ru-RU" altLang="ru-RU" sz="2200" smtClean="0"/>
              <a:t>…</a:t>
            </a:r>
          </a:p>
          <a:p>
            <a:pPr marL="0" indent="0" eaLnBrk="1" hangingPunct="1"/>
            <a:endParaRPr lang="ru-RU" altLang="ru-RU" sz="22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6325687-A651-4282-8743-4C775BAA7F9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8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/>
              <a:t>Элементы персонифицированного повышения квалификации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68313" y="1773238"/>
            <a:ext cx="8207375" cy="42481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chemeClr val="tx2"/>
                </a:solidFill>
              </a:rPr>
              <a:t>В основе предлагаемых программ повышения квалификации лежит </a:t>
            </a:r>
            <a:r>
              <a:rPr lang="ru-RU" altLang="ru-RU" sz="2200" b="1" dirty="0" smtClean="0"/>
              <a:t>модульно-</a:t>
            </a:r>
            <a:r>
              <a:rPr lang="ru-RU" altLang="ru-RU" sz="2200" b="1" dirty="0" err="1" smtClean="0"/>
              <a:t>компетентностный</a:t>
            </a:r>
            <a:r>
              <a:rPr lang="ru-RU" altLang="ru-RU" sz="2200" b="1" dirty="0" smtClean="0"/>
              <a:t> подход</a:t>
            </a:r>
            <a:r>
              <a:rPr lang="ru-RU" altLang="ru-RU" sz="2200" b="1" dirty="0" smtClean="0">
                <a:solidFill>
                  <a:schemeClr val="tx2"/>
                </a:solidFill>
              </a:rPr>
              <a:t> к профессиональному образованию.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chemeClr val="tx2"/>
                </a:solidFill>
              </a:rPr>
              <a:t>При </a:t>
            </a:r>
            <a:r>
              <a:rPr lang="ru-RU" altLang="ru-RU" sz="2200" b="1" dirty="0" err="1" smtClean="0">
                <a:solidFill>
                  <a:schemeClr val="tx2"/>
                </a:solidFill>
              </a:rPr>
              <a:t>компетентностном</a:t>
            </a:r>
            <a:r>
              <a:rPr lang="ru-RU" altLang="ru-RU" sz="2200" b="1" dirty="0" smtClean="0">
                <a:solidFill>
                  <a:schemeClr val="tx2"/>
                </a:solidFill>
              </a:rPr>
              <a:t> подходе внимание акцентируется на </a:t>
            </a:r>
            <a:r>
              <a:rPr lang="ru-RU" altLang="ru-RU" sz="2200" b="1" dirty="0" smtClean="0"/>
              <a:t>результатах образования</a:t>
            </a:r>
            <a:r>
              <a:rPr lang="ru-RU" altLang="ru-RU" sz="2200" b="1" dirty="0" smtClean="0">
                <a:solidFill>
                  <a:schemeClr val="tx2"/>
                </a:solidFill>
              </a:rPr>
              <a:t>, в качестве которых рассматриваются не сумма усвоенных знаний, а </a:t>
            </a:r>
            <a:r>
              <a:rPr lang="ru-RU" altLang="ru-RU" sz="2200" b="1" dirty="0" smtClean="0"/>
              <a:t>способности человека успешно действовать в различных ситуациях.</a:t>
            </a:r>
            <a:r>
              <a:rPr lang="ru-RU" altLang="ru-RU" sz="2200" b="1" dirty="0" smtClean="0">
                <a:solidFill>
                  <a:schemeClr val="tx2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chemeClr val="tx2"/>
                </a:solidFill>
              </a:rPr>
              <a:t>Особенностью программы повышения квалификации является применение </a:t>
            </a:r>
            <a:r>
              <a:rPr lang="ru-RU" altLang="ru-RU" sz="2200" b="1" dirty="0" smtClean="0"/>
              <a:t>субъект-субъектного, личностно-ориентированного и </a:t>
            </a:r>
            <a:r>
              <a:rPr lang="ru-RU" altLang="ru-RU" sz="2200" b="1" dirty="0" err="1" smtClean="0"/>
              <a:t>деятельностного</a:t>
            </a:r>
            <a:r>
              <a:rPr lang="ru-RU" altLang="ru-RU" sz="2200" b="1" dirty="0" smtClean="0"/>
              <a:t> подходов</a:t>
            </a:r>
            <a:r>
              <a:rPr lang="ru-RU" altLang="ru-RU" sz="2200" b="1" dirty="0" smtClean="0">
                <a:solidFill>
                  <a:schemeClr val="tx2"/>
                </a:solidFill>
              </a:rPr>
              <a:t> в сфере образования.</a:t>
            </a:r>
            <a:r>
              <a:rPr lang="ru-RU" altLang="ru-RU" sz="2000" b="1" dirty="0" smtClean="0">
                <a:solidFill>
                  <a:schemeClr val="tx2"/>
                </a:solidFill>
              </a:rPr>
              <a:t> </a:t>
            </a:r>
          </a:p>
          <a:p>
            <a:pPr marL="0" indent="0" algn="ctr" eaLnBrk="1" hangingPunct="1"/>
            <a:endParaRPr lang="ru-RU" altLang="ru-RU" sz="2000" dirty="0" smtClean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0" y="1271588"/>
            <a:ext cx="533400" cy="244475"/>
          </a:xfrm>
          <a:prstGeom prst="rect">
            <a:avLst/>
          </a:prstGeom>
          <a:noFill/>
        </p:spPr>
        <p:txBody>
          <a:bodyPr anchor="ctr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73B4A69A-C855-433A-AF95-68C077F9B63F}" type="slidenum">
              <a:rPr lang="ru-RU" sz="1400" b="1">
                <a:solidFill>
                  <a:srgbClr val="FFFFFF"/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400" b="1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8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/>
              <a:t>Элементы персонифицированного повышения квалификации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68313" y="1773238"/>
            <a:ext cx="8296275" cy="47085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2000" b="1" dirty="0" smtClean="0"/>
              <a:t>В рамках субъект-субъектного образования</a:t>
            </a:r>
            <a:r>
              <a:rPr lang="ru-RU" altLang="ru-RU" sz="2000" b="1" dirty="0" smtClean="0">
                <a:solidFill>
                  <a:schemeClr val="tx2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программа создает условия для того, чтобы обучающийся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стремился максимально самостоятельно освоить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новое содержание;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000" b="1" dirty="0" smtClean="0"/>
              <a:t>с точки зрения личностно-ориентированного подхода</a:t>
            </a:r>
            <a:r>
              <a:rPr lang="ru-RU" altLang="ru-RU" sz="2000" b="1" dirty="0" smtClean="0">
                <a:solidFill>
                  <a:schemeClr val="tx2"/>
                </a:solidFill>
              </a:rPr>
              <a:t> программа формирует отношение человека к собственному развитию как к ценности;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000" b="1" dirty="0" err="1" smtClean="0"/>
              <a:t>деятельностный</a:t>
            </a:r>
            <a:r>
              <a:rPr lang="ru-RU" altLang="ru-RU" sz="2000" b="1" dirty="0" smtClean="0"/>
              <a:t> подход</a:t>
            </a:r>
            <a:r>
              <a:rPr lang="ru-RU" altLang="ru-RU" sz="2000" b="1" dirty="0" smtClean="0">
                <a:solidFill>
                  <a:schemeClr val="tx2"/>
                </a:solidFill>
              </a:rPr>
              <a:t> выражается в том, что в ходе изучения программы у обучающегося формируются рефлексивные умения, способность формировать представления о себе, о своей деятельности, прогнозировать ее и планировать, а также выяснять и анализировать представления других людей о своей деятельности и о себе.</a:t>
            </a:r>
          </a:p>
          <a:p>
            <a:pPr marL="0" indent="0" eaLnBrk="1" hangingPunct="1"/>
            <a:endParaRPr lang="ru-RU" altLang="ru-RU" sz="2000" dirty="0" smtClean="0"/>
          </a:p>
          <a:p>
            <a:pPr marL="0" indent="0" eaLnBrk="1" hangingPunct="1"/>
            <a:endParaRPr lang="ru-RU" altLang="ru-RU" sz="2800" dirty="0" smtClean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0" y="1271588"/>
            <a:ext cx="533400" cy="244475"/>
          </a:xfrm>
          <a:prstGeom prst="rect">
            <a:avLst/>
          </a:prstGeom>
          <a:noFill/>
        </p:spPr>
        <p:txBody>
          <a:bodyPr anchor="ctr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E3DF742-516C-4966-A77C-0F3F06CD292F}" type="slidenum">
              <a:rPr lang="ru-RU" sz="1400" b="1">
                <a:solidFill>
                  <a:srgbClr val="FFFFFF"/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400" b="1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21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4E0BA42-36CA-4CDF-BFA1-4C991C4A079E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829671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/>
              <a:t>Персонифицированное повышение квалификации – общая стратегия государственной ПОЛИТИКИ РАЗВИТИЯ кадрового потенциала системы общего образования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243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423275" cy="896938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/>
              <a:t>Элементы персонифицированного повышения квалификации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D1A9CD7-A400-455A-A9C5-92130E2FABF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23556" name="Прямоугольник 6"/>
          <p:cNvSpPr>
            <a:spLocks noChangeArrowheads="1"/>
          </p:cNvSpPr>
          <p:nvPr/>
        </p:nvSpPr>
        <p:spPr bwMode="auto">
          <a:xfrm>
            <a:off x="539750" y="1700213"/>
            <a:ext cx="7740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9pPr>
          </a:lstStyle>
          <a:p>
            <a:pPr algn="just" eaLnBrk="1" hangingPunct="1"/>
            <a:endParaRPr lang="ru-RU" alt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68313" y="1700213"/>
            <a:ext cx="8496300" cy="401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ru-RU" altLang="ru-RU" b="1">
              <a:solidFill>
                <a:schemeClr val="tx2"/>
              </a:solidFill>
              <a:latin typeface="Arial" charset="0"/>
            </a:endParaRPr>
          </a:p>
          <a:p>
            <a:r>
              <a:rPr lang="ru-RU" altLang="ru-RU" sz="2400">
                <a:latin typeface="Calibri" pitchFamily="34" charset="0"/>
              </a:rPr>
              <a:t>В ходе изучения программы обучающиеся учатся: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chemeClr val="tx2"/>
                </a:solidFill>
                <a:latin typeface="Calibri" pitchFamily="34" charset="0"/>
              </a:rPr>
              <a:t>ставить реальные цели как основу для оценки результативности своих действий;  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chemeClr val="tx2"/>
                </a:solidFill>
                <a:latin typeface="Calibri" pitchFamily="34" charset="0"/>
              </a:rPr>
              <a:t>адаптировать, дополнять, изменять план, программу, формы и методы работы с учетом конкретных условий, с целью достижения оптимальных результатов; 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chemeClr val="tx2"/>
                </a:solidFill>
                <a:latin typeface="Calibri" pitchFamily="34" charset="0"/>
              </a:rPr>
              <a:t>прогнозировать последствия своих действий, самокритично относиться к выполненной работе; 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chemeClr val="tx2"/>
                </a:solidFill>
                <a:latin typeface="Calibri" pitchFamily="34" charset="0"/>
              </a:rPr>
              <a:t>обобщать опыт своей практической деятельности и применять в своей практике опыт других людей.</a:t>
            </a:r>
          </a:p>
        </p:txBody>
      </p:sp>
    </p:spTree>
    <p:extLst>
      <p:ext uri="{BB962C8B-B14F-4D97-AF65-F5344CB8AC3E}">
        <p14:creationId xmlns:p14="http://schemas.microsoft.com/office/powerpoint/2010/main" val="3754115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153400" cy="887413"/>
          </a:xfrm>
        </p:spPr>
        <p:txBody>
          <a:bodyPr/>
          <a:lstStyle/>
          <a:p>
            <a:pPr algn="ctr"/>
            <a:r>
              <a:rPr lang="ru-RU" altLang="ru-RU" sz="2200" b="1" smtClean="0"/>
              <a:t>Стажерская практика – элемент персонифицированного повышения квалификации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8313" y="1557338"/>
            <a:ext cx="8296275" cy="4895850"/>
          </a:xfrm>
        </p:spPr>
        <p:txBody>
          <a:bodyPr/>
          <a:lstStyle/>
          <a:p>
            <a:pPr marL="0" indent="0"/>
            <a:r>
              <a:rPr lang="ru-RU" altLang="ru-RU" sz="2400" dirty="0" smtClean="0"/>
              <a:t>Стажерские и базовые площадки – институты развития, аккумулирующие новое содержание образования, новые технологии, методики, инструментарий оценки универсальных учебных действий школьников.</a:t>
            </a:r>
          </a:p>
          <a:p>
            <a:pPr marL="0" indent="0"/>
            <a:r>
              <a:rPr lang="ru-RU" altLang="ru-RU" sz="2400" dirty="0" smtClean="0"/>
              <a:t>Введение стажеров в пространство инновационной = становящейся образовательной практики.</a:t>
            </a:r>
          </a:p>
          <a:p>
            <a:pPr marL="0" indent="0"/>
            <a:r>
              <a:rPr lang="ru-RU" altLang="ru-RU" sz="2400" dirty="0" smtClean="0"/>
              <a:t>Проектирование видов активностей стажеров, обеспечивающих освоение инновационной практики.</a:t>
            </a:r>
          </a:p>
          <a:p>
            <a:pPr marL="0" indent="0"/>
            <a:r>
              <a:rPr lang="ru-RU" altLang="ru-RU" sz="2400" dirty="0" smtClean="0"/>
              <a:t>Рефлексия - ведущая деятельность </a:t>
            </a:r>
            <a:r>
              <a:rPr lang="ru-RU" altLang="ru-RU" sz="2400" dirty="0" err="1" smtClean="0"/>
              <a:t>тьюторов</a:t>
            </a:r>
            <a:r>
              <a:rPr lang="ru-RU" altLang="ru-RU" sz="2400" dirty="0" smtClean="0"/>
              <a:t> базовых и стажерских площадок.</a:t>
            </a:r>
          </a:p>
          <a:p>
            <a:pPr marL="0" indent="0"/>
            <a:r>
              <a:rPr lang="ru-RU" altLang="ru-RU" sz="2400" dirty="0" smtClean="0"/>
              <a:t>Проектирование – ведущая деятельность стажеров.</a:t>
            </a:r>
          </a:p>
          <a:p>
            <a:pPr marL="0" indent="0"/>
            <a:endParaRPr lang="ru-RU" altLang="ru-RU" sz="2400" dirty="0" smtClean="0"/>
          </a:p>
          <a:p>
            <a:pPr marL="0" indent="0"/>
            <a:endParaRPr lang="ru-RU" altLang="ru-RU" sz="2400" dirty="0" smtClean="0"/>
          </a:p>
          <a:p>
            <a:pPr marL="0" indent="0"/>
            <a:endParaRPr lang="ru-RU" altLang="ru-RU" sz="2400" dirty="0" smtClean="0"/>
          </a:p>
          <a:p>
            <a:pPr marL="0" indent="0"/>
            <a:endParaRPr lang="ru-RU" alt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C991D07-6859-40DB-928F-1BE41DB2E94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71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57188"/>
            <a:ext cx="8534400" cy="428625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CC00"/>
                </a:solidFill>
              </a:rPr>
              <a:t>Выводы</a:t>
            </a:r>
          </a:p>
        </p:txBody>
      </p:sp>
      <p:sp>
        <p:nvSpPr>
          <p:cNvPr id="44035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BB9C1921-3B1B-4C79-A7BC-4BF17EF81188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379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BBAC8-37F4-4C66-A9FD-E79E16F006FD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4403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500" smtClean="0"/>
              <a:t>Таковы в общих чертах концептуальные основы постановки и путей решения проблемы содержания и профессионального развития педагога в современном инновационном образовании в рамках модернизации на основе персонифицированной модели повышения квалификации. </a:t>
            </a:r>
          </a:p>
          <a:p>
            <a:pPr eaLnBrk="1" hangingPunct="1">
              <a:lnSpc>
                <a:spcPct val="80000"/>
              </a:lnSpc>
            </a:pPr>
            <a:endParaRPr lang="ru-RU" altLang="ru-RU" sz="21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Дата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7CBC84AF-C102-49C6-A978-826663CC3CBE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0553CD1F-4BE0-487D-9AB9-D24E32CCB7D8}" type="slidenum">
              <a:rPr lang="ru-RU" altLang="ru-RU" smtClean="0">
                <a:solidFill>
                  <a:srgbClr val="FFFFFF"/>
                </a:solidFill>
              </a:rPr>
              <a:pPr eaLnBrk="1" hangingPunct="1"/>
              <a:t>23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pic>
        <p:nvPicPr>
          <p:cNvPr id="47108" name="Picture 2" descr="panoram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9144000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AutoShape 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4572000" y="6477000"/>
            <a:ext cx="457200" cy="304800"/>
          </a:xfrm>
          <a:prstGeom prst="actionButtonBackPrevious">
            <a:avLst/>
          </a:prstGeom>
          <a:gradFill rotWithShape="0">
            <a:gsLst>
              <a:gs pos="0">
                <a:srgbClr val="FF9900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6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5105400" y="6400800"/>
            <a:ext cx="1219200" cy="457200"/>
          </a:xfrm>
          <a:prstGeom prst="rightArrow">
            <a:avLst>
              <a:gd name="adj1" fmla="val 50000"/>
              <a:gd name="adj2" fmla="val 66667"/>
            </a:avLst>
          </a:prstGeom>
          <a:gradFill rotWithShape="0">
            <a:gsLst>
              <a:gs pos="0">
                <a:srgbClr val="FF99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kumimoji="1" lang="ru-RU" altLang="ru-RU" sz="1600" b="1">
                <a:latin typeface="Arial" charset="0"/>
              </a:rPr>
              <a:t>Выход</a:t>
            </a:r>
          </a:p>
        </p:txBody>
      </p:sp>
      <p:sp>
        <p:nvSpPr>
          <p:cNvPr id="47111" name="WordArt 5"/>
          <p:cNvSpPr>
            <a:spLocks noChangeArrowheads="1" noChangeShapeType="1" noTextEdit="1"/>
          </p:cNvSpPr>
          <p:nvPr/>
        </p:nvSpPr>
        <p:spPr bwMode="auto">
          <a:xfrm>
            <a:off x="685800" y="2087563"/>
            <a:ext cx="7924800" cy="187483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294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Book Antiqua"/>
              </a:rPr>
              <a:t>Творческих Вам успехов!</a:t>
            </a:r>
          </a:p>
        </p:txBody>
      </p:sp>
      <p:sp>
        <p:nvSpPr>
          <p:cNvPr id="47112" name="Text Box 6"/>
          <p:cNvSpPr txBox="1">
            <a:spLocks noChangeArrowheads="1"/>
          </p:cNvSpPr>
          <p:nvPr/>
        </p:nvSpPr>
        <p:spPr bwMode="auto">
          <a:xfrm>
            <a:off x="8532813" y="6407150"/>
            <a:ext cx="5397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/>
              <a:t>29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 anchorCtr="1"/>
          <a:lstStyle/>
          <a:p>
            <a:pPr algn="ctr"/>
            <a:r>
              <a:rPr lang="ru-RU" altLang="ru-RU" sz="280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Персонифицированная программа КПК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005387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Ориентация повышения квалификации как на перспективные потребности </a:t>
            </a:r>
            <a:r>
              <a:rPr lang="ru-RU" alt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ОУ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так и на разрешение проблем конкретного учителя;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командного обучения педагогов одного </a:t>
            </a:r>
            <a:r>
              <a:rPr lang="ru-RU" alt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ОУ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объединённых общей системой деятельности;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открытости, когда педагоги могут выбрать те модули, и в тех учреждениях повышения квалификации, которые считают наиболее продуктивными и качественными;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выбора </a:t>
            </a:r>
            <a:r>
              <a:rPr lang="ru-RU" alt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ОУ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или педагогом содержания и форм повышения квалификации;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938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 anchorCtr="1"/>
          <a:lstStyle/>
          <a:p>
            <a:pPr algn="ctr"/>
            <a:r>
              <a:rPr lang="ru-RU" altLang="ru-RU" sz="320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Персонифицированная программа КПК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005387"/>
          </a:xfrm>
        </p:spPr>
        <p:txBody>
          <a:bodyPr/>
          <a:lstStyle/>
          <a:p>
            <a:pPr marL="609600" indent="-609600"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включения в систему повышения квалификации базовых инновационных площадок и опыта лучших педагогов;</a:t>
            </a:r>
          </a:p>
          <a:p>
            <a:pPr marL="609600" indent="-609600"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тьюторского сопровождения после КПК;</a:t>
            </a:r>
          </a:p>
          <a:p>
            <a:pPr marL="609600" indent="-609600"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ru-RU" alt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сетевого взаимодействия по совместному использованию 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162189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21507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AB2B90B6-B13B-47AF-A0D6-31E745C93534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126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FE8F5-14A2-48E2-A8B0-1B4C7ACA16F9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2150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500" b="1" dirty="0" smtClean="0"/>
              <a:t>Персонифицированная модель</a:t>
            </a:r>
            <a:r>
              <a:rPr lang="ru-RU" altLang="ru-RU" sz="2500" dirty="0" smtClean="0"/>
              <a:t> повышения квалификации учителей  основывается на  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500" dirty="0" smtClean="0"/>
              <a:t>- </a:t>
            </a:r>
            <a:r>
              <a:rPr lang="ru-RU" altLang="ru-RU" sz="2500" dirty="0" smtClean="0">
                <a:solidFill>
                  <a:srgbClr val="800000"/>
                </a:solidFill>
              </a:rPr>
              <a:t>выявление</a:t>
            </a:r>
            <a:r>
              <a:rPr lang="ru-RU" altLang="ru-RU" sz="2500" dirty="0" smtClean="0"/>
              <a:t> индивидуальных профессиональных </a:t>
            </a:r>
            <a:r>
              <a:rPr lang="ru-RU" altLang="ru-RU" sz="2500" dirty="0" smtClean="0">
                <a:solidFill>
                  <a:srgbClr val="800000"/>
                </a:solidFill>
              </a:rPr>
              <a:t>затруднений</a:t>
            </a:r>
            <a:r>
              <a:rPr lang="ru-RU" altLang="ru-RU" sz="2500" dirty="0" smtClean="0"/>
              <a:t>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500" dirty="0" smtClean="0"/>
              <a:t>- </a:t>
            </a:r>
            <a:r>
              <a:rPr lang="ru-RU" altLang="ru-RU" sz="2500" dirty="0" smtClean="0">
                <a:solidFill>
                  <a:srgbClr val="800000"/>
                </a:solidFill>
              </a:rPr>
              <a:t>формирование</a:t>
            </a:r>
            <a:r>
              <a:rPr lang="ru-RU" altLang="ru-RU" sz="2500" dirty="0" smtClean="0"/>
              <a:t> системы учебно-профессиональных </a:t>
            </a:r>
            <a:r>
              <a:rPr lang="ru-RU" altLang="ru-RU" sz="2500" dirty="0" smtClean="0">
                <a:solidFill>
                  <a:srgbClr val="800000"/>
                </a:solidFill>
              </a:rPr>
              <a:t>задач</a:t>
            </a:r>
            <a:r>
              <a:rPr lang="ru-RU" altLang="ru-RU" sz="2500" dirty="0" smtClean="0"/>
              <a:t> в рамках курсов повышения квалификации,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500" dirty="0" smtClean="0"/>
              <a:t>- </a:t>
            </a:r>
            <a:r>
              <a:rPr lang="ru-RU" altLang="ru-RU" sz="2500" dirty="0" smtClean="0">
                <a:solidFill>
                  <a:srgbClr val="800000"/>
                </a:solidFill>
              </a:rPr>
              <a:t>выстраивание</a:t>
            </a:r>
            <a:r>
              <a:rPr lang="ru-RU" altLang="ru-RU" sz="2500" dirty="0" smtClean="0"/>
              <a:t> </a:t>
            </a:r>
            <a:r>
              <a:rPr lang="ru-RU" altLang="ru-RU" sz="2500" dirty="0" smtClean="0">
                <a:solidFill>
                  <a:srgbClr val="800000"/>
                </a:solidFill>
              </a:rPr>
              <a:t>индивидуального</a:t>
            </a:r>
            <a:r>
              <a:rPr lang="ru-RU" altLang="ru-RU" sz="2500" dirty="0" smtClean="0"/>
              <a:t> образовательного </a:t>
            </a:r>
            <a:r>
              <a:rPr lang="ru-RU" altLang="ru-RU" sz="2500" dirty="0" smtClean="0">
                <a:solidFill>
                  <a:srgbClr val="800000"/>
                </a:solidFill>
              </a:rPr>
              <a:t>маршрута</a:t>
            </a:r>
            <a:r>
              <a:rPr lang="ru-RU" altLang="ru-RU" sz="2500" dirty="0" smtClean="0"/>
              <a:t>, завершающегося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500" dirty="0" smtClean="0"/>
              <a:t>- </a:t>
            </a:r>
            <a:r>
              <a:rPr lang="ru-RU" altLang="ru-RU" sz="2500" dirty="0" smtClean="0">
                <a:solidFill>
                  <a:srgbClr val="800000"/>
                </a:solidFill>
              </a:rPr>
              <a:t>подготовкой итогового проекта</a:t>
            </a:r>
            <a:r>
              <a:rPr lang="ru-RU" altLang="ru-RU" sz="2500" dirty="0" smtClean="0"/>
              <a:t>, имеющего практическую значимость для повышения качества образования.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23555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0A47623F-7340-4C33-A7F8-2F2BD8C4BDFB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DF441-3790-4403-A66C-BC7377AB172B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2355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285875"/>
            <a:ext cx="8713788" cy="5456238"/>
          </a:xfrm>
        </p:spPr>
        <p:txBody>
          <a:bodyPr/>
          <a:lstStyle/>
          <a:p>
            <a:pPr eaLnBrk="1" hangingPunct="1"/>
            <a:r>
              <a:rPr lang="ru-RU" altLang="ru-RU" sz="2500" dirty="0" smtClean="0"/>
              <a:t>Персонифицированный процесс повышения квалификации </a:t>
            </a:r>
            <a:r>
              <a:rPr lang="ru-RU" altLang="ru-RU" sz="2500" dirty="0" smtClean="0">
                <a:solidFill>
                  <a:srgbClr val="3333CC"/>
                </a:solidFill>
              </a:rPr>
              <a:t>создает условия</a:t>
            </a:r>
            <a:r>
              <a:rPr lang="ru-RU" altLang="ru-RU" sz="2500" dirty="0" smtClean="0"/>
              <a:t> </a:t>
            </a:r>
            <a:r>
              <a:rPr lang="ru-RU" altLang="ru-RU" sz="2500" dirty="0" smtClean="0">
                <a:solidFill>
                  <a:srgbClr val="3333CC"/>
                </a:solidFill>
              </a:rPr>
              <a:t>для проявления субъектной позиции</a:t>
            </a:r>
            <a:r>
              <a:rPr lang="ru-RU" altLang="ru-RU" sz="2500" dirty="0" smtClean="0"/>
              <a:t> обучающегося </a:t>
            </a:r>
            <a:r>
              <a:rPr lang="ru-RU" altLang="ru-RU" sz="2500" dirty="0" smtClean="0">
                <a:solidFill>
                  <a:srgbClr val="3333CC"/>
                </a:solidFill>
              </a:rPr>
              <a:t>педагога</a:t>
            </a:r>
            <a:r>
              <a:rPr lang="ru-RU" altLang="ru-RU" sz="2500" dirty="0" smtClean="0"/>
              <a:t> в соответствии со своими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500" dirty="0" smtClean="0"/>
              <a:t>собственными потребностями,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500" dirty="0" smtClean="0"/>
              <a:t>целями,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500" dirty="0" smtClean="0"/>
              <a:t>интересами,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500" dirty="0" smtClean="0"/>
              <a:t>возможностями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500" dirty="0" smtClean="0"/>
              <a:t>    посредством выбора модулей,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500" dirty="0" smtClean="0"/>
              <a:t>способов самостоятельного решения учебных задач.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24579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6B93BEC1-1443-48FC-B193-07FCAFDD2C17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433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E054F9-14EF-45FD-8D42-10A2CA5232F6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2458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600" dirty="0" smtClean="0"/>
              <a:t>  </a:t>
            </a:r>
            <a:r>
              <a:rPr lang="ru-RU" altLang="ru-RU" sz="2600" dirty="0" smtClean="0"/>
              <a:t> </a:t>
            </a:r>
            <a:r>
              <a:rPr lang="en-US" altLang="ru-RU" sz="2600" dirty="0" smtClean="0"/>
              <a:t> </a:t>
            </a:r>
            <a:r>
              <a:rPr lang="ru-RU" altLang="ru-RU" sz="2600" dirty="0" smtClean="0"/>
              <a:t>Успешная организация деятельности по проектированию комплекса таких индивидуальных траекторий связана с последовательным </a:t>
            </a:r>
            <a:r>
              <a:rPr lang="ru-RU" altLang="ru-RU" sz="2600" dirty="0" smtClean="0">
                <a:solidFill>
                  <a:srgbClr val="3333CC"/>
                </a:solidFill>
              </a:rPr>
              <a:t>прохождением каждым педагогом всей совокупности особых профессиональных позиций</a:t>
            </a:r>
            <a:r>
              <a:rPr lang="ru-RU" altLang="ru-RU" sz="2600" dirty="0" smtClean="0"/>
              <a:t>: </a:t>
            </a:r>
            <a:endParaRPr lang="ru-RU" altLang="ru-RU" sz="2600" b="1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600" b="1" dirty="0" smtClean="0"/>
              <a:t>теоретико-методологической,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dirty="0" smtClean="0"/>
              <a:t>проектной,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dirty="0" smtClean="0"/>
              <a:t>конструкторско-методической,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dirty="0" smtClean="0"/>
              <a:t>профессионально-</a:t>
            </a:r>
            <a:r>
              <a:rPr lang="ru-RU" altLang="ru-RU" sz="2600" b="1" dirty="0" err="1" smtClean="0"/>
              <a:t>деятельностной</a:t>
            </a:r>
            <a:r>
              <a:rPr lang="ru-RU" altLang="ru-RU" sz="2600" b="1" dirty="0" smtClean="0"/>
              <a:t>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dirty="0" smtClean="0"/>
              <a:t>диагностической.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26627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D08BE203-443B-4462-8225-E7EC2D49B19D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638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716D8-04B5-4609-B17B-87DFD076D2FD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662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600" smtClean="0"/>
              <a:t>    Следует заметить, что осознанное и практическое принятие обозначенных позиций находится в соответствии со следующими </a:t>
            </a:r>
            <a:r>
              <a:rPr lang="ru-RU" altLang="ru-RU" sz="2600" smtClean="0">
                <a:solidFill>
                  <a:srgbClr val="FF0000"/>
                </a:solidFill>
              </a:rPr>
              <a:t>этапами проектирования</a:t>
            </a:r>
            <a:r>
              <a:rPr lang="ru-RU" altLang="ru-RU" sz="2600" smtClean="0"/>
              <a:t> в образовании: </a:t>
            </a:r>
            <a:endParaRPr lang="ru-RU" altLang="ru-RU" sz="2600" b="1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600" b="1" smtClean="0"/>
              <a:t>мотивационным,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smtClean="0"/>
              <a:t>концептуальным,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smtClean="0"/>
              <a:t>модельным,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smtClean="0"/>
              <a:t>реализационным,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600" b="1" smtClean="0"/>
              <a:t>рефлексивно-экспертным.</a:t>
            </a:r>
            <a:r>
              <a:rPr lang="ru-RU" altLang="ru-RU" sz="2600" smtClean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b="1" smtClean="0">
                <a:solidFill>
                  <a:schemeClr val="accent2"/>
                </a:solidFill>
              </a:rPr>
              <a:t>Персонифицированная модель повышения квалификации</a:t>
            </a:r>
          </a:p>
        </p:txBody>
      </p:sp>
      <p:sp>
        <p:nvSpPr>
          <p:cNvPr id="27651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1A12DAA9-B1D9-44A7-AD8B-9BDE40C3578D}" type="datetime1">
              <a:rPr lang="ru-RU" altLang="ru-RU" smtClean="0">
                <a:solidFill>
                  <a:srgbClr val="FFFFFF"/>
                </a:solidFill>
              </a:rPr>
              <a:pPr eaLnBrk="1" hangingPunct="1"/>
              <a:t>21.08.2020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74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ED02B5-9D86-4C31-8E87-BB9569D47668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765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285875"/>
            <a:ext cx="8504238" cy="48133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500" i="1" smtClean="0">
                <a:solidFill>
                  <a:srgbClr val="FF0000"/>
                </a:solidFill>
              </a:rPr>
              <a:t>1. Мотивационный этап</a:t>
            </a:r>
            <a:r>
              <a:rPr lang="ru-RU" altLang="ru-RU" sz="2500" i="1" smtClean="0"/>
              <a:t> </a:t>
            </a:r>
            <a:r>
              <a:rPr lang="ru-RU" altLang="ru-RU" sz="2500" smtClean="0"/>
              <a:t>связан с совместным </a:t>
            </a:r>
            <a:r>
              <a:rPr lang="ru-RU" altLang="ru-RU" sz="2500" smtClean="0">
                <a:solidFill>
                  <a:srgbClr val="0066FF"/>
                </a:solidFill>
              </a:rPr>
              <a:t>обсуждением условий и предполагаемых результатов сотрудничества субъектов образования</a:t>
            </a:r>
            <a:r>
              <a:rPr lang="ru-RU" altLang="ru-RU" sz="2500" smtClean="0"/>
              <a:t>, с соотнесением их с собственным жизненным опытом, своими ценностями и личностными смыслами в профессиональной деятельности каждого. </a:t>
            </a:r>
          </a:p>
          <a:p>
            <a:pPr eaLnBrk="1" hangingPunct="1">
              <a:lnSpc>
                <a:spcPct val="90000"/>
              </a:lnSpc>
            </a:pPr>
            <a:endParaRPr lang="ru-RU" altLang="ru-RU" sz="2500" i="1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500" i="1" smtClean="0">
                <a:solidFill>
                  <a:srgbClr val="FF0000"/>
                </a:solidFill>
              </a:rPr>
              <a:t>2. Концептуальный этап</a:t>
            </a:r>
            <a:r>
              <a:rPr lang="ru-RU" altLang="ru-RU" sz="2500" i="1" smtClean="0"/>
              <a:t> – </a:t>
            </a:r>
            <a:r>
              <a:rPr lang="ru-RU" altLang="ru-RU" sz="2500" smtClean="0"/>
              <a:t>это </a:t>
            </a:r>
            <a:r>
              <a:rPr lang="ru-RU" altLang="ru-RU" sz="2500" smtClean="0">
                <a:solidFill>
                  <a:srgbClr val="0066FF"/>
                </a:solidFill>
              </a:rPr>
              <a:t>раскрытие смысла и содержания предстоящей работы</a:t>
            </a:r>
            <a:r>
              <a:rPr lang="ru-RU" altLang="ru-RU" sz="2500" smtClean="0"/>
              <a:t>; коллективный субъект должен освоить позиции теоретика, методолога, философа образования, задающих основания проектирования образовательной программы или индивидуального проекта.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253</TotalTime>
  <Words>1210</Words>
  <Application>Microsoft Office PowerPoint</Application>
  <PresentationFormat>Экран (4:3)</PresentationFormat>
  <Paragraphs>148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Times New Roman</vt:lpstr>
      <vt:lpstr>Verdana</vt:lpstr>
      <vt:lpstr>Wingdings</vt:lpstr>
      <vt:lpstr>Wingdings 2</vt:lpstr>
      <vt:lpstr>Официальная</vt:lpstr>
      <vt:lpstr>Персонифицированная модель повышения квалификации специалиста</vt:lpstr>
      <vt:lpstr>Презентация PowerPoint</vt:lpstr>
      <vt:lpstr>Персонифицированная программа КПК</vt:lpstr>
      <vt:lpstr>Персонифицированная программа КПК</vt:lpstr>
      <vt:lpstr>Персонифицированная модель повышения квалификации</vt:lpstr>
      <vt:lpstr>Персонифицированная модель повышения квалификации</vt:lpstr>
      <vt:lpstr>Персонифицированная модель повышения квалификации</vt:lpstr>
      <vt:lpstr>Персонифицированная модель повышения квалификации</vt:lpstr>
      <vt:lpstr>Персонифицированная модель повышения квалификации</vt:lpstr>
      <vt:lpstr>Персонифицированная модель повышения квалификации</vt:lpstr>
      <vt:lpstr>Профессиональное развитие педагогов в процессе модернизации образования</vt:lpstr>
      <vt:lpstr>Персонифицированная модель повышения квалификации</vt:lpstr>
      <vt:lpstr>При каких условиях повышение квалификации становится персонифицированным = развивающим?</vt:lpstr>
      <vt:lpstr>При каких условиях повышение квалификации становится персонифицированным = развивающим?</vt:lpstr>
      <vt:lpstr>Усиление ответственности УЧИТЕЛЯ за результат повышения квалификации</vt:lpstr>
      <vt:lpstr>В чем состоит ответственность выбора УЧИТЕЛЯ?</vt:lpstr>
      <vt:lpstr>Усиление ответственности РУКОВОДИТЕЛЕЙ ШКОЛЫ за результат повышения квалификации</vt:lpstr>
      <vt:lpstr>Элементы персонифицированного повышения квалификации</vt:lpstr>
      <vt:lpstr>Элементы персонифицированного повышения квалификации</vt:lpstr>
      <vt:lpstr>Элементы персонифицированного повышения квалификации</vt:lpstr>
      <vt:lpstr>Стажерская практика – элемент персонифицированного повышения квалификации</vt:lpstr>
      <vt:lpstr>Выводы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Персонифицированная модель повышения квалификации</dc:title>
  <dc:creator>111</dc:creator>
  <cp:lastModifiedBy>Фаязова Альфия Фаритовна</cp:lastModifiedBy>
  <cp:revision>34</cp:revision>
  <dcterms:created xsi:type="dcterms:W3CDTF">2011-09-06T02:13:38Z</dcterms:created>
  <dcterms:modified xsi:type="dcterms:W3CDTF">2020-08-21T04:24:05Z</dcterms:modified>
</cp:coreProperties>
</file>